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67" r:id="rId3"/>
    <p:sldId id="260" r:id="rId4"/>
    <p:sldId id="263" r:id="rId5"/>
    <p:sldId id="258" r:id="rId6"/>
    <p:sldId id="261" r:id="rId7"/>
    <p:sldId id="262" r:id="rId8"/>
    <p:sldId id="264" r:id="rId9"/>
    <p:sldId id="349" r:id="rId10"/>
    <p:sldId id="351" r:id="rId11"/>
    <p:sldId id="352" r:id="rId12"/>
    <p:sldId id="283" r:id="rId13"/>
    <p:sldId id="327" r:id="rId14"/>
    <p:sldId id="370" r:id="rId15"/>
    <p:sldId id="369" r:id="rId16"/>
    <p:sldId id="365" r:id="rId17"/>
    <p:sldId id="363" r:id="rId18"/>
    <p:sldId id="368" r:id="rId19"/>
    <p:sldId id="364" r:id="rId20"/>
    <p:sldId id="367" r:id="rId21"/>
    <p:sldId id="343" r:id="rId22"/>
    <p:sldId id="353" r:id="rId23"/>
    <p:sldId id="354" r:id="rId24"/>
    <p:sldId id="303" r:id="rId25"/>
    <p:sldId id="336" r:id="rId26"/>
    <p:sldId id="356" r:id="rId27"/>
    <p:sldId id="344" r:id="rId28"/>
    <p:sldId id="345" r:id="rId29"/>
    <p:sldId id="355" r:id="rId30"/>
    <p:sldId id="276" r:id="rId31"/>
    <p:sldId id="285" r:id="rId32"/>
    <p:sldId id="306" r:id="rId33"/>
    <p:sldId id="308" r:id="rId34"/>
    <p:sldId id="314" r:id="rId35"/>
    <p:sldId id="311" r:id="rId36"/>
    <p:sldId id="315" r:id="rId37"/>
    <p:sldId id="372" r:id="rId38"/>
    <p:sldId id="318" r:id="rId39"/>
    <p:sldId id="371" r:id="rId40"/>
    <p:sldId id="319" r:id="rId41"/>
    <p:sldId id="373" r:id="rId42"/>
    <p:sldId id="309" r:id="rId43"/>
    <p:sldId id="310" r:id="rId44"/>
    <p:sldId id="284" r:id="rId45"/>
    <p:sldId id="320" r:id="rId46"/>
    <p:sldId id="323" r:id="rId47"/>
    <p:sldId id="324" r:id="rId48"/>
    <p:sldId id="357" r:id="rId49"/>
    <p:sldId id="374" r:id="rId50"/>
    <p:sldId id="279" r:id="rId51"/>
    <p:sldId id="290" r:id="rId52"/>
    <p:sldId id="280" r:id="rId53"/>
    <p:sldId id="325" r:id="rId54"/>
    <p:sldId id="326" r:id="rId55"/>
    <p:sldId id="286" r:id="rId56"/>
    <p:sldId id="289"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1576" autoAdjust="0"/>
  </p:normalViewPr>
  <p:slideViewPr>
    <p:cSldViewPr snapToGrid="0">
      <p:cViewPr>
        <p:scale>
          <a:sx n="100" d="100"/>
          <a:sy n="100" d="100"/>
        </p:scale>
        <p:origin x="-922" y="-20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5/07/2017</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5</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22</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23</a:t>
            </a:fld>
            <a:endParaRPr lang="en-AU"/>
          </a:p>
        </p:txBody>
      </p:sp>
    </p:spTree>
    <p:extLst>
      <p:ext uri="{BB962C8B-B14F-4D97-AF65-F5344CB8AC3E}">
        <p14:creationId xmlns:p14="http://schemas.microsoft.com/office/powerpoint/2010/main" val="1246150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4878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33642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fontScale="90000"/>
          </a:bodyPr>
          <a:lstStyle/>
          <a:p>
            <a:r>
              <a:rPr lang="en-AU" dirty="0" smtClean="0"/>
              <a:t>Environmental and geographic variables are effective surrogates for conservation planning</a:t>
            </a:r>
            <a:endParaRPr lang="en-AU" dirty="0"/>
          </a:p>
        </p:txBody>
      </p:sp>
      <p:sp>
        <p:nvSpPr>
          <p:cNvPr id="3" name="TextBox 2"/>
          <p:cNvSpPr txBox="1"/>
          <p:nvPr/>
        </p:nvSpPr>
        <p:spPr>
          <a:xfrm>
            <a:off x="5702480" y="4781550"/>
            <a:ext cx="3441520" cy="369332"/>
          </a:xfrm>
          <a:prstGeom prst="rect">
            <a:avLst/>
          </a:prstGeom>
          <a:noFill/>
        </p:spPr>
        <p:txBody>
          <a:bodyPr wrap="none" rtlCol="0">
            <a:spAutoFit/>
          </a:bodyPr>
          <a:lstStyle/>
          <a:p>
            <a:r>
              <a:rPr lang="en-AU" dirty="0" smtClean="0"/>
              <a:t>Hanson </a:t>
            </a:r>
            <a:r>
              <a:rPr lang="en-AU" i="1" dirty="0" smtClean="0"/>
              <a:t>et al.</a:t>
            </a:r>
            <a:r>
              <a:rPr lang="en-AU" dirty="0" smtClean="0"/>
              <a:t> (2017) Under review.</a:t>
            </a:r>
            <a:endParaRPr lang="en-AU" dirty="0"/>
          </a:p>
        </p:txBody>
      </p:sp>
    </p:spTree>
    <p:extLst>
      <p:ext uri="{BB962C8B-B14F-4D97-AF65-F5344CB8AC3E}">
        <p14:creationId xmlns:p14="http://schemas.microsoft.com/office/powerpoint/2010/main" val="2874981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 modes</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solidFill>
                  <a:schemeClr val="bg1"/>
                </a:solidFill>
              </a:rPr>
              <a:t>Remove uncertain individuals</a:t>
            </a:r>
          </a:p>
          <a:p>
            <a:pPr marL="514350" indent="-514350">
              <a:buAutoNum type="arabicPeriod"/>
            </a:pPr>
            <a:r>
              <a:rPr lang="en-AU" sz="2800" dirty="0">
                <a:solidFill>
                  <a:schemeClr val="bg1"/>
                </a:solidFill>
              </a:rPr>
              <a:t>Remove rare alleles</a:t>
            </a:r>
          </a:p>
          <a:p>
            <a:pPr marL="514350" indent="-514350">
              <a:buAutoNum type="arabicPeriod"/>
            </a:pPr>
            <a:r>
              <a:rPr lang="en-AU" sz="2800" dirty="0">
                <a:solidFill>
                  <a:schemeClr val="bg1"/>
                </a:solidFill>
              </a:rPr>
              <a:t>Run </a:t>
            </a:r>
            <a:r>
              <a:rPr lang="en-AU" sz="2800" dirty="0" err="1">
                <a:solidFill>
                  <a:schemeClr val="bg1"/>
                </a:solidFill>
              </a:rPr>
              <a:t>BayeScan</a:t>
            </a:r>
            <a:endParaRPr lang="en-AU" sz="2800" dirty="0">
              <a:solidFill>
                <a:schemeClr val="bg1"/>
              </a:solidFill>
            </a:endParaRPr>
          </a:p>
          <a:p>
            <a:pPr marL="514350" indent="-514350">
              <a:buAutoNum type="arabicPeriod"/>
            </a:pPr>
            <a:r>
              <a:rPr lang="en-AU" sz="2800" dirty="0">
                <a:solidFill>
                  <a:schemeClr val="bg1"/>
                </a:solidFill>
              </a:rPr>
              <a:t>Run </a:t>
            </a:r>
            <a:r>
              <a:rPr lang="en-AU" sz="2800" dirty="0" err="1">
                <a:solidFill>
                  <a:schemeClr val="bg1"/>
                </a:solidFill>
              </a:rPr>
              <a:t>PCAdapt</a:t>
            </a:r>
            <a:endParaRPr lang="en-AU" sz="2800" dirty="0">
              <a:solidFill>
                <a:schemeClr val="bg1"/>
              </a:solidFill>
            </a:endParaRPr>
          </a:p>
          <a:p>
            <a:pPr marL="514350" indent="-514350">
              <a:buAutoNum type="arabicPeriod"/>
            </a:pPr>
            <a:r>
              <a:rPr lang="en-AU" sz="2800" dirty="0">
                <a:solidFill>
                  <a:schemeClr val="bg1"/>
                </a:solidFill>
              </a:rPr>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pic>
        <p:nvPicPr>
          <p:cNvPr id="5122" name="Picture 2" descr="C:\Users\jhanson\Downloads\unnamed-chunk-13-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305"/>
          <a:stretch/>
        </p:blipFill>
        <p:spPr bwMode="auto">
          <a:xfrm>
            <a:off x="4983479" y="1356360"/>
            <a:ext cx="3984625" cy="338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36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solidFill>
                  <a:schemeClr val="bg1"/>
                </a:solidFill>
              </a:rPr>
              <a:t>Run </a:t>
            </a:r>
            <a:r>
              <a:rPr lang="en-AU" sz="2800" dirty="0" err="1">
                <a:solidFill>
                  <a:schemeClr val="bg1"/>
                </a:solidFill>
              </a:rPr>
              <a:t>BayeScan</a:t>
            </a:r>
            <a:endParaRPr lang="en-AU" sz="2800" dirty="0">
              <a:solidFill>
                <a:schemeClr val="bg1"/>
              </a:solidFill>
            </a:endParaRPr>
          </a:p>
          <a:p>
            <a:pPr marL="514350" indent="-514350">
              <a:buAutoNum type="arabicPeriod"/>
            </a:pPr>
            <a:r>
              <a:rPr lang="en-AU" sz="2800" dirty="0">
                <a:solidFill>
                  <a:schemeClr val="bg1"/>
                </a:solidFill>
              </a:rPr>
              <a:t>Run </a:t>
            </a:r>
            <a:r>
              <a:rPr lang="en-AU" sz="2800" dirty="0" err="1">
                <a:solidFill>
                  <a:schemeClr val="bg1"/>
                </a:solidFill>
              </a:rPr>
              <a:t>PCAdapt</a:t>
            </a:r>
            <a:endParaRPr lang="en-AU" sz="2800" dirty="0">
              <a:solidFill>
                <a:schemeClr val="bg1"/>
              </a:solidFill>
            </a:endParaRPr>
          </a:p>
          <a:p>
            <a:pPr marL="514350" indent="-514350">
              <a:buAutoNum type="arabicPeriod"/>
            </a:pPr>
            <a:r>
              <a:rPr lang="en-AU" sz="2800" dirty="0">
                <a:solidFill>
                  <a:schemeClr val="bg1"/>
                </a:solidFill>
              </a:rPr>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spTree>
    <p:extLst>
      <p:ext uri="{BB962C8B-B14F-4D97-AF65-F5344CB8AC3E}">
        <p14:creationId xmlns:p14="http://schemas.microsoft.com/office/powerpoint/2010/main" val="2187370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t>Run </a:t>
            </a:r>
            <a:r>
              <a:rPr lang="en-AU" sz="2800" dirty="0" err="1"/>
              <a:t>BayeScan</a:t>
            </a:r>
            <a:endParaRPr lang="en-AU" sz="2800" dirty="0"/>
          </a:p>
          <a:p>
            <a:pPr marL="514350" indent="-514350">
              <a:buAutoNum type="arabicPeriod"/>
            </a:pPr>
            <a:r>
              <a:rPr lang="en-AU" sz="2800" dirty="0">
                <a:solidFill>
                  <a:schemeClr val="bg1"/>
                </a:solidFill>
              </a:rPr>
              <a:t>Run </a:t>
            </a:r>
            <a:r>
              <a:rPr lang="en-AU" sz="2800" dirty="0" err="1">
                <a:solidFill>
                  <a:schemeClr val="bg1"/>
                </a:solidFill>
              </a:rPr>
              <a:t>PCAdapt</a:t>
            </a:r>
            <a:endParaRPr lang="en-AU" sz="2800" dirty="0">
              <a:solidFill>
                <a:schemeClr val="bg1"/>
              </a:solidFill>
            </a:endParaRPr>
          </a:p>
          <a:p>
            <a:pPr marL="514350" indent="-514350">
              <a:buAutoNum type="arabicPeriod"/>
            </a:pPr>
            <a:r>
              <a:rPr lang="en-AU" sz="2800" dirty="0">
                <a:solidFill>
                  <a:schemeClr val="bg1"/>
                </a:solidFill>
              </a:rPr>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solidFill>
                <a:schemeClr val="bg1"/>
              </a:solidFill>
            </a:endParaRPr>
          </a:p>
        </p:txBody>
      </p:sp>
      <p:pic>
        <p:nvPicPr>
          <p:cNvPr id="1026" name="Picture 2" descr="C:\Users\jhanson\Downloads\figs91\unnamed-chunk-1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8438" y="958533"/>
            <a:ext cx="3770312" cy="393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436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t>Run </a:t>
            </a:r>
            <a:r>
              <a:rPr lang="en-AU" sz="2800" dirty="0" err="1"/>
              <a:t>BayeScan</a:t>
            </a:r>
            <a:endParaRPr lang="en-AU" sz="2800" dirty="0"/>
          </a:p>
          <a:p>
            <a:pPr marL="514350" indent="-514350">
              <a:buAutoNum type="arabicPeriod"/>
            </a:pPr>
            <a:r>
              <a:rPr lang="en-AU" sz="2800" dirty="0"/>
              <a:t>Run </a:t>
            </a:r>
            <a:r>
              <a:rPr lang="en-AU" sz="2800" dirty="0" err="1"/>
              <a:t>PCAdapt</a:t>
            </a:r>
            <a:endParaRPr lang="en-AU" sz="2800" dirty="0"/>
          </a:p>
          <a:p>
            <a:pPr marL="514350" indent="-514350">
              <a:buAutoNum type="arabicPeriod"/>
            </a:pPr>
            <a:r>
              <a:rPr lang="en-AU" sz="2800" dirty="0">
                <a:solidFill>
                  <a:schemeClr val="bg1"/>
                </a:solidFill>
              </a:rPr>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pic>
        <p:nvPicPr>
          <p:cNvPr id="6" name="Picture 2" descr="C:\Users\jhanson\Downloads\unnamed-chunk-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3043" y="1066006"/>
            <a:ext cx="3770312" cy="393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89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t>Run </a:t>
            </a:r>
            <a:r>
              <a:rPr lang="en-AU" sz="2800" dirty="0" err="1"/>
              <a:t>BayeScan</a:t>
            </a:r>
            <a:endParaRPr lang="en-AU" sz="2800" dirty="0"/>
          </a:p>
          <a:p>
            <a:pPr marL="514350" indent="-514350">
              <a:buAutoNum type="arabicPeriod"/>
            </a:pPr>
            <a:r>
              <a:rPr lang="en-AU" sz="2800" dirty="0"/>
              <a:t>Run </a:t>
            </a:r>
            <a:r>
              <a:rPr lang="en-AU" sz="2800" dirty="0" err="1"/>
              <a:t>PCAdapt</a:t>
            </a:r>
            <a:endParaRPr lang="en-AU" sz="2800" dirty="0"/>
          </a:p>
          <a:p>
            <a:pPr marL="514350" indent="-514350">
              <a:buAutoNum type="arabicPeriod"/>
            </a:pPr>
            <a:r>
              <a:rPr lang="en-AU" sz="2800" dirty="0"/>
              <a:t>Merge results</a:t>
            </a:r>
          </a:p>
          <a:p>
            <a:pPr marL="514350" indent="-514350">
              <a:buAutoNum type="arabicPeriod"/>
            </a:pPr>
            <a:r>
              <a:rPr lang="en-AU" sz="2800" dirty="0">
                <a:solidFill>
                  <a:schemeClr val="bg1"/>
                </a:solidFill>
              </a:rPr>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spTree>
    <p:extLst>
      <p:ext uri="{BB962C8B-B14F-4D97-AF65-F5344CB8AC3E}">
        <p14:creationId xmlns:p14="http://schemas.microsoft.com/office/powerpoint/2010/main" val="2182837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a:t>Structure + </a:t>
            </a:r>
            <a:r>
              <a:rPr lang="en-AU" sz="2800" dirty="0" err="1"/>
              <a:t>ClumPP</a:t>
            </a:r>
            <a:r>
              <a:rPr lang="en-AU" sz="2800" dirty="0"/>
              <a:t> analysis </a:t>
            </a:r>
          </a:p>
          <a:p>
            <a:pPr marL="514350" indent="-514350">
              <a:buAutoNum type="arabicPeriod"/>
            </a:pPr>
            <a:r>
              <a:rPr lang="en-AU" sz="2800" dirty="0"/>
              <a:t>Remove uncertain individuals</a:t>
            </a:r>
          </a:p>
          <a:p>
            <a:pPr marL="514350" indent="-514350">
              <a:buAutoNum type="arabicPeriod"/>
            </a:pPr>
            <a:r>
              <a:rPr lang="en-AU" sz="2800" dirty="0"/>
              <a:t>Remove rare alleles</a:t>
            </a:r>
          </a:p>
          <a:p>
            <a:pPr marL="514350" indent="-514350">
              <a:buAutoNum type="arabicPeriod"/>
            </a:pPr>
            <a:r>
              <a:rPr lang="en-AU" sz="2800" dirty="0"/>
              <a:t>Run </a:t>
            </a:r>
            <a:r>
              <a:rPr lang="en-AU" sz="2800" dirty="0" err="1"/>
              <a:t>BayeScan</a:t>
            </a:r>
            <a:endParaRPr lang="en-AU" sz="2800" dirty="0"/>
          </a:p>
          <a:p>
            <a:pPr marL="514350" indent="-514350">
              <a:buAutoNum type="arabicPeriod"/>
            </a:pPr>
            <a:r>
              <a:rPr lang="en-AU" sz="2800" dirty="0"/>
              <a:t>Run </a:t>
            </a:r>
            <a:r>
              <a:rPr lang="en-AU" sz="2800" dirty="0" err="1"/>
              <a:t>PCAdapt</a:t>
            </a:r>
            <a:endParaRPr lang="en-AU" sz="2800" dirty="0"/>
          </a:p>
          <a:p>
            <a:pPr marL="514350" indent="-514350">
              <a:buAutoNum type="arabicPeriod"/>
            </a:pPr>
            <a:r>
              <a:rPr lang="en-AU" sz="2800" dirty="0"/>
              <a:t>Merge results</a:t>
            </a:r>
          </a:p>
          <a:p>
            <a:pPr marL="514350" indent="-514350">
              <a:buAutoNum type="arabicPeriod"/>
            </a:pPr>
            <a:r>
              <a:rPr lang="en-AU" sz="2800" dirty="0"/>
              <a:t>Run NMDS on adaptive loci</a:t>
            </a:r>
          </a:p>
          <a:p>
            <a:pPr marL="514350" indent="-514350">
              <a:buAutoNum type="arabicPeriod"/>
            </a:pPr>
            <a:r>
              <a:rPr lang="en-AU" sz="2800" dirty="0">
                <a:solidFill>
                  <a:schemeClr val="bg1"/>
                </a:solidFill>
              </a:rPr>
              <a:t>Run NMDS on neutral loci</a:t>
            </a:r>
          </a:p>
          <a:p>
            <a:pPr marL="514350" indent="-514350">
              <a:buAutoNum type="arabicPeriod"/>
            </a:pPr>
            <a:endParaRPr lang="en-AU" sz="2800" dirty="0"/>
          </a:p>
        </p:txBody>
      </p:sp>
      <p:pic>
        <p:nvPicPr>
          <p:cNvPr id="3074" name="Picture 2" descr="C:\Users\jhanson\Downloads\figs91\unnamed-chunk-1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9195" y="1067118"/>
            <a:ext cx="3937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91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3744546"/>
            <a:ext cx="3778860" cy="1398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1158586"/>
            <a:ext cx="8229600" cy="3394472"/>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Possingham</a:t>
            </a:r>
          </a:p>
          <a:p>
            <a:pPr marL="0" indent="0">
              <a:buNone/>
            </a:pPr>
            <a:endParaRPr lang="en-AU" dirty="0" smtClean="0"/>
          </a:p>
          <a:p>
            <a:endParaRPr lang="en-AU" dirty="0" smtClean="0"/>
          </a:p>
        </p:txBody>
      </p:sp>
      <p:sp>
        <p:nvSpPr>
          <p:cNvPr id="4" name="TextBox 3"/>
          <p:cNvSpPr txBox="1"/>
          <p:nvPr/>
        </p:nvSpPr>
        <p:spPr>
          <a:xfrm>
            <a:off x="4987637" y="1177635"/>
            <a:ext cx="4156364" cy="2616101"/>
          </a:xfrm>
          <a:prstGeom prst="rect">
            <a:avLst/>
          </a:prstGeom>
          <a:noFill/>
        </p:spPr>
        <p:txBody>
          <a:bodyPr wrap="square" rtlCol="0">
            <a:spAutoFit/>
          </a:bodyPr>
          <a:lstStyle/>
          <a:p>
            <a:pPr marL="457200" indent="-457200">
              <a:buFont typeface="Arial" panose="020B0604020202020204" pitchFamily="34" charset="0"/>
              <a:buChar char="•"/>
            </a:pPr>
            <a:r>
              <a:rPr lang="en-AU" sz="3200" dirty="0"/>
              <a:t>Stuart Butchart</a:t>
            </a:r>
            <a:endParaRPr lang="en-AU" sz="3200" dirty="0" smtClean="0"/>
          </a:p>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endParaRPr lang="en-AU" dirty="0"/>
          </a:p>
          <a:p>
            <a:endParaRPr lang="en-AU" b="1" dirty="0"/>
          </a:p>
        </p:txBody>
      </p:sp>
      <p:pic>
        <p:nvPicPr>
          <p:cNvPr id="12290" name="Picture 2" descr="Image result for ceed logo u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321" y="3744547"/>
            <a:ext cx="4024679" cy="13989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24" y="3744547"/>
            <a:ext cx="4832061" cy="137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Identifying loci under selection</a:t>
            </a:r>
            <a:endParaRPr lang="en-AU" dirty="0"/>
          </a:p>
        </p:txBody>
      </p:sp>
      <p:sp>
        <p:nvSpPr>
          <p:cNvPr id="5" name="Content Placeholder 2"/>
          <p:cNvSpPr>
            <a:spLocks noGrp="1"/>
          </p:cNvSpPr>
          <p:nvPr>
            <p:ph idx="1"/>
          </p:nvPr>
        </p:nvSpPr>
        <p:spPr>
          <a:xfrm>
            <a:off x="457200" y="1200150"/>
            <a:ext cx="4853940" cy="3783329"/>
          </a:xfrm>
        </p:spPr>
        <p:txBody>
          <a:bodyPr>
            <a:normAutofit fontScale="92500" lnSpcReduction="10000"/>
          </a:bodyPr>
          <a:lstStyle/>
          <a:p>
            <a:pPr marL="514350" indent="-514350">
              <a:buAutoNum type="arabicPeriod"/>
            </a:pPr>
            <a:r>
              <a:rPr lang="en-AU" sz="2800" dirty="0" smtClean="0"/>
              <a:t>Structure + </a:t>
            </a:r>
            <a:r>
              <a:rPr lang="en-AU" sz="2800" dirty="0" err="1" smtClean="0"/>
              <a:t>ClumPP</a:t>
            </a:r>
            <a:r>
              <a:rPr lang="en-AU" sz="2800" dirty="0" smtClean="0"/>
              <a:t> analysis </a:t>
            </a:r>
          </a:p>
          <a:p>
            <a:pPr marL="514350" indent="-514350">
              <a:buAutoNum type="arabicPeriod"/>
            </a:pPr>
            <a:r>
              <a:rPr lang="en-AU" sz="2800" dirty="0" smtClean="0"/>
              <a:t>Remove uncertain individuals</a:t>
            </a:r>
          </a:p>
          <a:p>
            <a:pPr marL="514350" indent="-514350">
              <a:buAutoNum type="arabicPeriod"/>
            </a:pPr>
            <a:r>
              <a:rPr lang="en-AU" sz="2800" dirty="0" smtClean="0"/>
              <a:t>Remove rare alleles</a:t>
            </a:r>
          </a:p>
          <a:p>
            <a:pPr marL="514350" indent="-514350">
              <a:buAutoNum type="arabicPeriod"/>
            </a:pPr>
            <a:r>
              <a:rPr lang="en-AU" sz="2800" dirty="0" smtClean="0"/>
              <a:t>Run </a:t>
            </a:r>
            <a:r>
              <a:rPr lang="en-AU" sz="2800" dirty="0" err="1" smtClean="0"/>
              <a:t>BayeScan</a:t>
            </a:r>
            <a:endParaRPr lang="en-AU" sz="2800" dirty="0" smtClean="0"/>
          </a:p>
          <a:p>
            <a:pPr marL="514350" indent="-514350">
              <a:buAutoNum type="arabicPeriod"/>
            </a:pPr>
            <a:r>
              <a:rPr lang="en-AU" sz="2800" dirty="0" smtClean="0"/>
              <a:t>Run </a:t>
            </a:r>
            <a:r>
              <a:rPr lang="en-AU" sz="2800" dirty="0" err="1" smtClean="0"/>
              <a:t>PCAdapt</a:t>
            </a:r>
            <a:endParaRPr lang="en-AU" sz="2800" dirty="0" smtClean="0"/>
          </a:p>
          <a:p>
            <a:pPr marL="514350" indent="-514350">
              <a:buAutoNum type="arabicPeriod"/>
            </a:pPr>
            <a:r>
              <a:rPr lang="en-AU" sz="2800" dirty="0" smtClean="0"/>
              <a:t>Merge results</a:t>
            </a:r>
          </a:p>
          <a:p>
            <a:pPr marL="514350" indent="-514350">
              <a:buAutoNum type="arabicPeriod"/>
            </a:pPr>
            <a:r>
              <a:rPr lang="en-AU" sz="2800" dirty="0" smtClean="0"/>
              <a:t>Run NMDS on adaptive loci</a:t>
            </a:r>
          </a:p>
          <a:p>
            <a:pPr marL="514350" indent="-514350">
              <a:buAutoNum type="arabicPeriod"/>
            </a:pPr>
            <a:r>
              <a:rPr lang="en-AU" sz="2800" dirty="0" smtClean="0"/>
              <a:t>Run NMDS on neutral loci</a:t>
            </a:r>
            <a:endParaRPr lang="en-AU" sz="2800" dirty="0"/>
          </a:p>
        </p:txBody>
      </p:sp>
      <p:pic>
        <p:nvPicPr>
          <p:cNvPr id="4098" name="Picture 2" descr="C:\Users\jhanson\Downloads\figs91\unnamed-chunk-1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0305" y="997585"/>
            <a:ext cx="3937000" cy="393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15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64381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2" name="Rectangle 1"/>
          <p:cNvSpPr/>
          <p:nvPr/>
        </p:nvSpPr>
        <p:spPr>
          <a:xfrm>
            <a:off x="994338" y="3033867"/>
            <a:ext cx="7249330" cy="1553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0658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4867005" y="677333"/>
            <a:ext cx="2752995" cy="428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4511405" y="4429026"/>
            <a:ext cx="2752995" cy="42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pic>
        <p:nvPicPr>
          <p:cNvPr id="11"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161" t="45055"/>
          <a:stretch/>
        </p:blipFill>
        <p:spPr bwMode="auto">
          <a:xfrm>
            <a:off x="4804662" y="1039350"/>
            <a:ext cx="458698" cy="392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14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92500" lnSpcReduction="20000"/>
          </a:bodyPr>
          <a:lstStyle/>
          <a:p>
            <a:r>
              <a:rPr lang="en-AU" dirty="0" smtClean="0"/>
              <a:t>Effective for most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357823"/>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1908572"/>
          </a:xfrm>
        </p:spPr>
        <p:txBody>
          <a:bodyPr>
            <a:normAutofit fontScale="90000"/>
          </a:bodyPr>
          <a:lstStyle/>
          <a:p>
            <a:r>
              <a:rPr lang="en-AU" dirty="0" smtClean="0"/>
              <a:t>Is habitat suitability an effective surrogate for gene flow in conservation planning?</a:t>
            </a:r>
            <a:endParaRPr lang="en-AU" dirty="0"/>
          </a:p>
        </p:txBody>
      </p:sp>
      <p:sp>
        <p:nvSpPr>
          <p:cNvPr id="4" name="TextBox 3"/>
          <p:cNvSpPr txBox="1"/>
          <p:nvPr/>
        </p:nvSpPr>
        <p:spPr>
          <a:xfrm>
            <a:off x="2656836" y="3409950"/>
            <a:ext cx="3296928" cy="584775"/>
          </a:xfrm>
          <a:prstGeom prst="rect">
            <a:avLst/>
          </a:prstGeom>
          <a:noFill/>
        </p:spPr>
        <p:txBody>
          <a:bodyPr wrap="none" rtlCol="0">
            <a:spAutoFit/>
          </a:bodyPr>
          <a:lstStyle/>
          <a:p>
            <a:r>
              <a:rPr lang="en-AU" sz="3200" dirty="0" smtClean="0"/>
              <a:t>Preliminary results</a:t>
            </a:r>
            <a:endParaRPr lang="en-AU" sz="3200" dirty="0"/>
          </a:p>
        </p:txBody>
      </p:sp>
      <p:pic>
        <p:nvPicPr>
          <p:cNvPr id="19460" name="Picture 4" descr="Image result for caution symbo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747" y="3447846"/>
            <a:ext cx="555253" cy="508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ution symbol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41844"/>
            <a:ext cx="568349" cy="520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70535" y="4753840"/>
            <a:ext cx="2857449" cy="369332"/>
          </a:xfrm>
          <a:prstGeom prst="rect">
            <a:avLst/>
          </a:prstGeom>
          <a:noFill/>
        </p:spPr>
        <p:txBody>
          <a:bodyPr wrap="none" rtlCol="0">
            <a:spAutoFit/>
          </a:bodyPr>
          <a:lstStyle/>
          <a:p>
            <a:r>
              <a:rPr lang="en-AU" dirty="0" smtClean="0"/>
              <a:t>Hanson </a:t>
            </a:r>
            <a:r>
              <a:rPr lang="en-AU" i="1" dirty="0" smtClean="0"/>
              <a:t>et al.</a:t>
            </a:r>
            <a:r>
              <a:rPr lang="en-AU" dirty="0" smtClean="0"/>
              <a:t> (2017) </a:t>
            </a:r>
            <a:r>
              <a:rPr lang="en-AU" i="1" dirty="0" smtClean="0"/>
              <a:t>In prep</a:t>
            </a:r>
            <a:r>
              <a:rPr lang="en-AU" dirty="0" smtClean="0"/>
              <a:t>.</a:t>
            </a:r>
            <a:endParaRPr lang="en-AU" dirty="0"/>
          </a:p>
        </p:txBody>
      </p:sp>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Landscape resistance</a:t>
            </a:r>
            <a:endParaRPr lang="en-AU" dirty="0"/>
          </a:p>
        </p:txBody>
      </p:sp>
      <p:pic>
        <p:nvPicPr>
          <p:cNvPr id="6146" name="Picture 2" descr="Figure 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 y="897956"/>
            <a:ext cx="3322320" cy="40796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642360" y="4792980"/>
            <a:ext cx="5504584" cy="369332"/>
          </a:xfrm>
          <a:prstGeom prst="rect">
            <a:avLst/>
          </a:prstGeom>
          <a:noFill/>
        </p:spPr>
        <p:txBody>
          <a:bodyPr wrap="none" rtlCol="0">
            <a:spAutoFit/>
          </a:bodyPr>
          <a:lstStyle/>
          <a:p>
            <a:r>
              <a:rPr lang="en-AU" dirty="0" smtClean="0"/>
              <a:t>Peterman </a:t>
            </a:r>
            <a:r>
              <a:rPr lang="en-AU" i="1" dirty="0" smtClean="0"/>
              <a:t>et al. </a:t>
            </a:r>
            <a:r>
              <a:rPr lang="en-AU" dirty="0" smtClean="0"/>
              <a:t>(2014) </a:t>
            </a:r>
            <a:r>
              <a:rPr lang="en-AU" i="1" dirty="0" smtClean="0"/>
              <a:t>Molecular Ecology. </a:t>
            </a:r>
            <a:r>
              <a:rPr lang="en-AU" b="1" dirty="0" smtClean="0"/>
              <a:t>23: </a:t>
            </a:r>
            <a:r>
              <a:rPr lang="en-AU" dirty="0" smtClean="0"/>
              <a:t>2402-2413</a:t>
            </a:r>
            <a:endParaRPr lang="en-AU" dirty="0"/>
          </a:p>
        </p:txBody>
      </p:sp>
      <p:sp>
        <p:nvSpPr>
          <p:cNvPr id="5" name="Right Arrow 4"/>
          <p:cNvSpPr/>
          <p:nvPr/>
        </p:nvSpPr>
        <p:spPr>
          <a:xfrm>
            <a:off x="3819525" y="2276475"/>
            <a:ext cx="1524000" cy="1352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8" name="Picture 4" descr="Fig. 3. Steps in the resistant kernel analysis. (a) a resistance map (FHEMRH) that indicates unit cost for every location in the landscape, (b) a single resistant kernel with 20,000 m cost distance dispersal threshold, (c) the cumulative resistant kernel surface created by summing all the individual kernels originating at all low resistance (resistance less than 3), (d) reclassified kernel map showing the extent of connected habitat in gray, and breaks in connectivity in black. The extent in this illustration is an approximately 4500 km 2 area in northern Idaho near Bonners Ferry. &#10;                "/>
          <p:cNvPicPr>
            <a:picLocks noChangeAspect="1" noChangeArrowheads="1"/>
          </p:cNvPicPr>
          <p:nvPr/>
        </p:nvPicPr>
        <p:blipFill rotWithShape="1">
          <a:blip r:embed="rId3">
            <a:extLst>
              <a:ext uri="{28A0092B-C50C-407E-A947-70E740481C1C}">
                <a14:useLocalDpi xmlns:a14="http://schemas.microsoft.com/office/drawing/2010/main" val="0"/>
              </a:ext>
            </a:extLst>
          </a:blip>
          <a:srcRect l="1090" t="50000" r="50000"/>
          <a:stretch/>
        </p:blipFill>
        <p:spPr bwMode="auto">
          <a:xfrm>
            <a:off x="5591175" y="1704975"/>
            <a:ext cx="3419475"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304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Reserve selection</a:t>
            </a:r>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p:cNvCxnSpPr/>
          <p:nvPr/>
        </p:nvCxnSpPr>
        <p:spPr>
          <a:xfrm>
            <a:off x="112014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14200" y="2186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1" name="Rectangle 100"/>
          <p:cNvSpPr/>
          <p:nvPr/>
        </p:nvSpPr>
        <p:spPr>
          <a:xfrm>
            <a:off x="35052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40640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4622800" y="1809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1816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p:cNvSpPr/>
          <p:nvPr/>
        </p:nvSpPr>
        <p:spPr>
          <a:xfrm>
            <a:off x="35052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40640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Rectangle 106"/>
          <p:cNvSpPr/>
          <p:nvPr/>
        </p:nvSpPr>
        <p:spPr>
          <a:xfrm>
            <a:off x="46228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p:cNvSpPr/>
          <p:nvPr/>
        </p:nvSpPr>
        <p:spPr>
          <a:xfrm>
            <a:off x="51816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5052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ectangle 109"/>
          <p:cNvSpPr/>
          <p:nvPr/>
        </p:nvSpPr>
        <p:spPr>
          <a:xfrm>
            <a:off x="4064000" y="28765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Rectangle 110"/>
          <p:cNvSpPr/>
          <p:nvPr/>
        </p:nvSpPr>
        <p:spPr>
          <a:xfrm>
            <a:off x="46228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Rectangle 111"/>
          <p:cNvSpPr/>
          <p:nvPr/>
        </p:nvSpPr>
        <p:spPr>
          <a:xfrm>
            <a:off x="51816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p:cNvSpPr/>
          <p:nvPr/>
        </p:nvSpPr>
        <p:spPr>
          <a:xfrm>
            <a:off x="35052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40640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46228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p:cNvSpPr/>
          <p:nvPr/>
        </p:nvSpPr>
        <p:spPr>
          <a:xfrm>
            <a:off x="5181600" y="34099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p:cNvCxnSpPr/>
          <p:nvPr/>
        </p:nvCxnSpPr>
        <p:spPr>
          <a:xfrm>
            <a:off x="37338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2672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4267200" y="3143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267200" y="2609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4851400" y="2000250"/>
            <a:ext cx="5080" cy="5715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6" name="TextBox 125"/>
          <p:cNvSpPr txBox="1"/>
          <p:nvPr/>
        </p:nvSpPr>
        <p:spPr>
          <a:xfrm>
            <a:off x="3813673" y="1129040"/>
            <a:ext cx="1596527" cy="523220"/>
          </a:xfrm>
          <a:prstGeom prst="rect">
            <a:avLst/>
          </a:prstGeom>
          <a:noFill/>
        </p:spPr>
        <p:txBody>
          <a:bodyPr wrap="none" rtlCol="0">
            <a:spAutoFit/>
          </a:bodyPr>
          <a:lstStyle/>
          <a:p>
            <a:r>
              <a:rPr lang="en-AU" sz="2800" dirty="0" smtClean="0"/>
              <a:t>Surrogate</a:t>
            </a:r>
            <a:endParaRPr lang="en-AU" sz="2800" dirty="0"/>
          </a:p>
        </p:txBody>
      </p:sp>
      <p:sp>
        <p:nvSpPr>
          <p:cNvPr id="127" name="TextBox 126"/>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71755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Solution performance</a:t>
            </a:r>
            <a:endParaRPr lang="en-AU" dirty="0"/>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performance</a:t>
            </a:r>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8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29"/>
            <a:ext cx="8229600" cy="857250"/>
          </a:xfrm>
        </p:spPr>
        <p:txBody>
          <a:bodyPr/>
          <a:lstStyle/>
          <a:p>
            <a:r>
              <a:rPr lang="en-AU" dirty="0" smtClean="0"/>
              <a:t>Data</a:t>
            </a:r>
            <a:endParaRPr lang="en-AU" dirty="0"/>
          </a:p>
        </p:txBody>
      </p:sp>
      <p:sp>
        <p:nvSpPr>
          <p:cNvPr id="3" name="Content Placeholder 2"/>
          <p:cNvSpPr>
            <a:spLocks noGrp="1"/>
          </p:cNvSpPr>
          <p:nvPr>
            <p:ph idx="1"/>
          </p:nvPr>
        </p:nvSpPr>
        <p:spPr/>
        <p:txBody>
          <a:bodyPr/>
          <a:lstStyle/>
          <a:p>
            <a:endParaRPr lang="en-AU" dirty="0"/>
          </a:p>
        </p:txBody>
      </p:sp>
      <p:pic>
        <p:nvPicPr>
          <p:cNvPr id="1026" name="Picture 2" descr="C:\Users\jhanson\Downloads\figure-latex\figure-latex\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3438" y="923925"/>
            <a:ext cx="491966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124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Habitat suitability models</a:t>
            </a:r>
            <a:endParaRPr lang="en-AU" dirty="0"/>
          </a:p>
        </p:txBody>
      </p:sp>
      <p:sp>
        <p:nvSpPr>
          <p:cNvPr id="4" name="Content Placeholder 3"/>
          <p:cNvSpPr>
            <a:spLocks noGrp="1"/>
          </p:cNvSpPr>
          <p:nvPr>
            <p:ph idx="1"/>
          </p:nvPr>
        </p:nvSpPr>
        <p:spPr/>
        <p:txBody>
          <a:bodyPr/>
          <a:lstStyle/>
          <a:p>
            <a:endParaRPr lang="en-AU"/>
          </a:p>
        </p:txBody>
      </p:sp>
      <p:pic>
        <p:nvPicPr>
          <p:cNvPr id="2050" name="Picture 2" descr="C:\Users\jhanson\Downloads\figure-latex\figure-latex\unnamed-chunk-5-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263" y="989013"/>
            <a:ext cx="7737475" cy="408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54"/>
            <a:ext cx="8229600" cy="857250"/>
          </a:xfrm>
        </p:spPr>
        <p:txBody>
          <a:bodyPr>
            <a:normAutofit/>
          </a:bodyPr>
          <a:lstStyle/>
          <a:p>
            <a:r>
              <a:rPr lang="en-AU" dirty="0" smtClean="0"/>
              <a:t>Landscape resistance</a:t>
            </a:r>
            <a:endParaRPr lang="en-AU" dirty="0"/>
          </a:p>
        </p:txBody>
      </p:sp>
      <p:sp>
        <p:nvSpPr>
          <p:cNvPr id="4" name="Content Placeholder 3"/>
          <p:cNvSpPr>
            <a:spLocks noGrp="1"/>
          </p:cNvSpPr>
          <p:nvPr>
            <p:ph idx="1"/>
          </p:nvPr>
        </p:nvSpPr>
        <p:spPr/>
        <p:txBody>
          <a:bodyPr/>
          <a:lstStyle/>
          <a:p>
            <a:endParaRPr lang="en-AU"/>
          </a:p>
        </p:txBody>
      </p:sp>
      <p:pic>
        <p:nvPicPr>
          <p:cNvPr id="3074" name="Picture 2" descr="C:\Users\jhanson\Downloads\figure-latex\figure-latex\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937" y="941388"/>
            <a:ext cx="7737475" cy="408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670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Protected areas</a:t>
            </a:r>
            <a:endParaRPr lang="en-AU" dirty="0"/>
          </a:p>
        </p:txBody>
      </p:sp>
      <p:grpSp>
        <p:nvGrpSpPr>
          <p:cNvPr id="4" name="Group 3"/>
          <p:cNvGrpSpPr/>
          <p:nvPr/>
        </p:nvGrpSpPr>
        <p:grpSpPr>
          <a:xfrm>
            <a:off x="1342014" y="1047751"/>
            <a:ext cx="6201786" cy="3276600"/>
            <a:chOff x="1447800" y="1037035"/>
            <a:chExt cx="6459972" cy="3684191"/>
          </a:xfrm>
        </p:grpSpPr>
        <p:pic>
          <p:nvPicPr>
            <p:cNvPr id="16" name="Picture 2" descr="C:\Users\jhanson\Downloads\F2.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t="66867"/>
            <a:stretch/>
          </p:blipFill>
          <p:spPr bwMode="auto">
            <a:xfrm>
              <a:off x="1447800" y="1037035"/>
              <a:ext cx="6459972" cy="36841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0" y="1504950"/>
              <a:ext cx="457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extBox 17"/>
          <p:cNvSpPr txBox="1"/>
          <p:nvPr/>
        </p:nvSpPr>
        <p:spPr>
          <a:xfrm>
            <a:off x="4793226" y="4765705"/>
            <a:ext cx="4350774" cy="369332"/>
          </a:xfrm>
          <a:prstGeom prst="rect">
            <a:avLst/>
          </a:prstGeom>
          <a:noFill/>
        </p:spPr>
        <p:txBody>
          <a:bodyPr wrap="square" rtlCol="0">
            <a:spAutoFit/>
          </a:bodyPr>
          <a:lstStyle/>
          <a:p>
            <a:r>
              <a:rPr lang="en-AU" dirty="0"/>
              <a:t>Runge </a:t>
            </a:r>
            <a:r>
              <a:rPr lang="en-AU" i="1" dirty="0" smtClean="0"/>
              <a:t>et al.</a:t>
            </a:r>
            <a:r>
              <a:rPr lang="en-AU" dirty="0" smtClean="0"/>
              <a:t> (2015) </a:t>
            </a:r>
            <a:r>
              <a:rPr lang="en-AU" i="1" dirty="0" smtClean="0"/>
              <a:t>Science</a:t>
            </a:r>
            <a:r>
              <a:rPr lang="en-AU" dirty="0"/>
              <a:t>, </a:t>
            </a:r>
            <a:r>
              <a:rPr lang="en-AU" b="1" dirty="0"/>
              <a:t>350</a:t>
            </a:r>
            <a:r>
              <a:rPr lang="en-AU" dirty="0"/>
              <a:t>: 1255-1258.</a:t>
            </a:r>
          </a:p>
        </p:txBody>
      </p:sp>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Calibration</a:t>
            </a:r>
            <a:endParaRPr lang="en-AU" dirty="0"/>
          </a:p>
        </p:txBody>
      </p:sp>
      <p:pic>
        <p:nvPicPr>
          <p:cNvPr id="4098" name="Picture 2" descr="C:\Users\jhanson\Downloads\figure-latex\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6" t="870" r="1466" b="51067"/>
          <a:stretch/>
        </p:blipFill>
        <p:spPr bwMode="auto">
          <a:xfrm>
            <a:off x="437580" y="1180147"/>
            <a:ext cx="4042980" cy="320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Calibration</a:t>
            </a:r>
            <a:endParaRPr lang="en-AU" dirty="0"/>
          </a:p>
        </p:txBody>
      </p:sp>
      <p:pic>
        <p:nvPicPr>
          <p:cNvPr id="4098" name="Picture 2" descr="C:\Users\jhanson\Downloads\figure-latex\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6" t="870" r="1466" b="51067"/>
          <a:stretch/>
        </p:blipFill>
        <p:spPr bwMode="auto">
          <a:xfrm>
            <a:off x="437580" y="1180147"/>
            <a:ext cx="4042980" cy="3201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jhanson\Downloads\figure-latex\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03" t="51546" r="1657" b="979"/>
          <a:stretch/>
        </p:blipFill>
        <p:spPr bwMode="auto">
          <a:xfrm>
            <a:off x="4860581" y="1199948"/>
            <a:ext cx="3970173" cy="316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594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Effective for some species?</a:t>
            </a:r>
            <a:endParaRPr lang="en-AU" dirty="0"/>
          </a:p>
        </p:txBody>
      </p:sp>
      <p:sp>
        <p:nvSpPr>
          <p:cNvPr id="3" name="Content Placeholder 2"/>
          <p:cNvSpPr>
            <a:spLocks noGrp="1"/>
          </p:cNvSpPr>
          <p:nvPr>
            <p:ph idx="1"/>
          </p:nvPr>
        </p:nvSpPr>
        <p:spPr/>
        <p:txBody>
          <a:bodyPr/>
          <a:lstStyle/>
          <a:p>
            <a:endParaRPr lang="en-AU"/>
          </a:p>
        </p:txBody>
      </p:sp>
      <p:pic>
        <p:nvPicPr>
          <p:cNvPr id="5122" name="Picture 2" descr="C:\Users\jhanson\Downloads\figure-latex\figure-latex\unnamed-chunk-8-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285" y="1755458"/>
            <a:ext cx="8701430" cy="26823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caution symbol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487" y="407466"/>
            <a:ext cx="555253" cy="508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ution symbol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320" y="395461"/>
            <a:ext cx="568349" cy="52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0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Habitat as a surrogate for gene flow </a:t>
            </a:r>
            <a:endParaRPr lang="en-AU" dirty="0"/>
          </a:p>
        </p:txBody>
      </p:sp>
      <p:sp>
        <p:nvSpPr>
          <p:cNvPr id="3" name="Content Placeholder 2"/>
          <p:cNvSpPr>
            <a:spLocks noGrp="1"/>
          </p:cNvSpPr>
          <p:nvPr>
            <p:ph idx="1"/>
          </p:nvPr>
        </p:nvSpPr>
        <p:spPr>
          <a:xfrm>
            <a:off x="457200" y="1200151"/>
            <a:ext cx="5181600" cy="3690504"/>
          </a:xfrm>
        </p:spPr>
        <p:txBody>
          <a:bodyPr>
            <a:normAutofit fontScale="92500" lnSpcReduction="20000"/>
          </a:bodyPr>
          <a:lstStyle/>
          <a:p>
            <a:r>
              <a:rPr lang="en-AU" dirty="0" smtClean="0"/>
              <a:t>Might work for some species</a:t>
            </a:r>
          </a:p>
          <a:p>
            <a:endParaRPr lang="en-AU" dirty="0"/>
          </a:p>
          <a:p>
            <a:r>
              <a:rPr lang="en-AU" dirty="0" smtClean="0"/>
              <a:t>Complicated by dispersal mechanisms</a:t>
            </a:r>
          </a:p>
          <a:p>
            <a:endParaRPr lang="en-AU" dirty="0" smtClean="0"/>
          </a:p>
          <a:p>
            <a:r>
              <a:rPr lang="en-AU" dirty="0" smtClean="0"/>
              <a:t>Incorporate species-specific connectivity into prioritizations</a:t>
            </a:r>
            <a:endParaRPr lang="en-AU" dirty="0"/>
          </a:p>
        </p:txBody>
      </p:sp>
      <p:pic>
        <p:nvPicPr>
          <p:cNvPr id="6150" name="Picture 6" descr="https://s-media-cache-ak0.pinimg.com/originals/ec/43/b7/ec43b7946f6259219b402e88922219c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3506" y="2651760"/>
            <a:ext cx="2430494" cy="24917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7/7e/Saxifraga_stellaris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3506" y="1031431"/>
            <a:ext cx="2430494" cy="162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Global conservation of realized niches</a:t>
            </a:r>
            <a:endParaRPr lang="en-AU" dirty="0"/>
          </a:p>
        </p:txBody>
      </p:sp>
      <p:sp>
        <p:nvSpPr>
          <p:cNvPr id="3" name="Content Placeholder 2"/>
          <p:cNvSpPr>
            <a:spLocks noGrp="1"/>
          </p:cNvSpPr>
          <p:nvPr>
            <p:ph idx="1"/>
          </p:nvPr>
        </p:nvSpPr>
        <p:spPr/>
        <p:txBody>
          <a:bodyPr/>
          <a:lstStyle/>
          <a:p>
            <a:r>
              <a:rPr lang="en-AU" dirty="0" smtClean="0"/>
              <a:t>How well are species’ realized niches conserved in protected areas?</a:t>
            </a:r>
          </a:p>
          <a:p>
            <a:endParaRPr lang="en-AU" dirty="0"/>
          </a:p>
          <a:p>
            <a:r>
              <a:rPr lang="en-AU" dirty="0" smtClean="0"/>
              <a:t>Which places offer the greatest conservation benefit?</a:t>
            </a:r>
            <a:endParaRPr lang="en-AU" dirty="0"/>
          </a:p>
        </p:txBody>
      </p:sp>
      <p:sp>
        <p:nvSpPr>
          <p:cNvPr id="4" name="TextBox 3"/>
          <p:cNvSpPr txBox="1"/>
          <p:nvPr/>
        </p:nvSpPr>
        <p:spPr>
          <a:xfrm>
            <a:off x="6270535" y="4753840"/>
            <a:ext cx="2857449" cy="369332"/>
          </a:xfrm>
          <a:prstGeom prst="rect">
            <a:avLst/>
          </a:prstGeom>
          <a:noFill/>
        </p:spPr>
        <p:txBody>
          <a:bodyPr wrap="none" rtlCol="0">
            <a:spAutoFit/>
          </a:bodyPr>
          <a:lstStyle/>
          <a:p>
            <a:r>
              <a:rPr lang="en-AU" dirty="0" smtClean="0"/>
              <a:t>Hanson </a:t>
            </a:r>
            <a:r>
              <a:rPr lang="en-AU" i="1" dirty="0" smtClean="0"/>
              <a:t>et al.</a:t>
            </a:r>
            <a:r>
              <a:rPr lang="en-AU" dirty="0" smtClean="0"/>
              <a:t> (2017) </a:t>
            </a:r>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417" r="66786"/>
          <a:stretch/>
        </p:blipFill>
        <p:spPr bwMode="auto">
          <a:xfrm>
            <a:off x="6248400" y="1522567"/>
            <a:ext cx="2514599"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5725" r="66447" b="49149"/>
          <a:stretch/>
        </p:blipFill>
        <p:spPr bwMode="auto">
          <a:xfrm>
            <a:off x="3276600" y="1527639"/>
            <a:ext cx="2514600"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366353" cy="461665"/>
          </a:xfrm>
          <a:prstGeom prst="rect">
            <a:avLst/>
          </a:prstGeom>
          <a:noFill/>
        </p:spPr>
        <p:txBody>
          <a:bodyPr wrap="none" rtlCol="0">
            <a:spAutoFit/>
          </a:bodyPr>
          <a:lstStyle/>
          <a:p>
            <a:r>
              <a:rPr lang="en-AU" sz="2400" dirty="0" smtClean="0"/>
              <a:t>Bulmer’s fruit bat</a:t>
            </a:r>
            <a:endParaRPr lang="en-AU" sz="2400" dirty="0"/>
          </a:p>
        </p:txBody>
      </p:sp>
      <p:sp>
        <p:nvSpPr>
          <p:cNvPr id="4" name="TextBox 3"/>
          <p:cNvSpPr txBox="1"/>
          <p:nvPr/>
        </p:nvSpPr>
        <p:spPr>
          <a:xfrm>
            <a:off x="3289139" y="4171950"/>
            <a:ext cx="2369559" cy="830997"/>
          </a:xfrm>
          <a:prstGeom prst="rect">
            <a:avLst/>
          </a:prstGeom>
          <a:noFill/>
        </p:spPr>
        <p:txBody>
          <a:bodyPr wrap="none" rtlCol="0">
            <a:spAutoFit/>
          </a:bodyPr>
          <a:lstStyle/>
          <a:p>
            <a:r>
              <a:rPr lang="en-AU" sz="2400" dirty="0" smtClean="0"/>
              <a:t>Niche variation </a:t>
            </a:r>
          </a:p>
          <a:p>
            <a:r>
              <a:rPr lang="en-AU" sz="2400" dirty="0" smtClean="0"/>
              <a:t>sampled = 0.01 %</a:t>
            </a:r>
            <a:endParaRPr lang="en-AU" sz="2400" dirty="0"/>
          </a:p>
        </p:txBody>
      </p:sp>
      <p:sp>
        <p:nvSpPr>
          <p:cNvPr id="5" name="TextBox 4"/>
          <p:cNvSpPr txBox="1"/>
          <p:nvPr/>
        </p:nvSpPr>
        <p:spPr>
          <a:xfrm>
            <a:off x="6629400" y="4171950"/>
            <a:ext cx="2369175" cy="830997"/>
          </a:xfrm>
          <a:prstGeom prst="rect">
            <a:avLst/>
          </a:prstGeom>
          <a:noFill/>
        </p:spPr>
        <p:txBody>
          <a:bodyPr wrap="none" rtlCol="0">
            <a:spAutoFit/>
          </a:bodyPr>
          <a:lstStyle/>
          <a:p>
            <a:r>
              <a:rPr lang="en-AU" sz="2400" dirty="0" smtClean="0"/>
              <a:t>Niche volume </a:t>
            </a:r>
          </a:p>
          <a:p>
            <a:r>
              <a:rPr lang="en-AU" sz="2400" dirty="0" smtClean="0"/>
              <a:t>protected  = 53 %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6626" name="Picture 2" descr="http://www.edgeofexistence.org/mammals/images/pics/aproteles_bulmerae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912" y="1646498"/>
            <a:ext cx="165735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452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41" t="52417" r="33318"/>
          <a:stretch/>
        </p:blipFill>
        <p:spPr bwMode="auto">
          <a:xfrm>
            <a:off x="6314954" y="1522567"/>
            <a:ext cx="2524246"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33860" t="5725" r="33448" b="49149"/>
          <a:stretch/>
        </p:blipFill>
        <p:spPr bwMode="auto">
          <a:xfrm>
            <a:off x="3352800" y="1527639"/>
            <a:ext cx="2450135"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Chinese giant </a:t>
            </a:r>
            <a:br>
              <a:rPr lang="en-AU" sz="2400" dirty="0" smtClean="0"/>
            </a:br>
            <a:r>
              <a:rPr lang="en-AU" sz="2400" dirty="0" smtClean="0"/>
              <a:t>salamander</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757101" cy="830997"/>
          </a:xfrm>
          <a:prstGeom prst="rect">
            <a:avLst/>
          </a:prstGeom>
          <a:noFill/>
        </p:spPr>
        <p:txBody>
          <a:bodyPr wrap="none" rtlCol="0">
            <a:spAutoFit/>
          </a:bodyPr>
          <a:lstStyle/>
          <a:p>
            <a:r>
              <a:rPr lang="en-AU" sz="2400" dirty="0" smtClean="0"/>
              <a:t>Niche volume </a:t>
            </a:r>
          </a:p>
          <a:p>
            <a:r>
              <a:rPr lang="en-AU" sz="2400" dirty="0" smtClean="0"/>
              <a:t>protected  = 14.01 %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7650" name="Picture 2" descr="Image result for chinese giant salama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160389"/>
            <a:ext cx="2898775" cy="163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822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394" t="52417" r="552"/>
          <a:stretch/>
        </p:blipFill>
        <p:spPr bwMode="auto">
          <a:xfrm>
            <a:off x="6400800" y="1522567"/>
            <a:ext cx="2502544"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67889" t="5725" r="605" b="49149"/>
          <a:stretch/>
        </p:blipFill>
        <p:spPr bwMode="auto">
          <a:xfrm>
            <a:off x="3352800" y="1527639"/>
            <a:ext cx="2361234"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Variegated</a:t>
            </a:r>
          </a:p>
          <a:p>
            <a:pPr algn="ctr"/>
            <a:r>
              <a:rPr lang="en-AU" sz="2400" dirty="0" smtClean="0"/>
              <a:t>tinamou</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688172" cy="830997"/>
          </a:xfrm>
          <a:prstGeom prst="rect">
            <a:avLst/>
          </a:prstGeom>
          <a:noFill/>
        </p:spPr>
        <p:txBody>
          <a:bodyPr wrap="none" rtlCol="0">
            <a:spAutoFit/>
          </a:bodyPr>
          <a:lstStyle/>
          <a:p>
            <a:r>
              <a:rPr lang="en-AU" sz="2400" dirty="0" smtClean="0"/>
              <a:t>Niche volume </a:t>
            </a:r>
          </a:p>
          <a:p>
            <a:r>
              <a:rPr lang="en-AU" sz="2400" dirty="0" smtClean="0"/>
              <a:t>protected  =75.59 %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8674" name="Picture 2" descr="https://s-media-cache-ak0.pinimg.com/736x/c1/18/c1/c118c1c30665e133fa4af4eb3f45073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885950"/>
            <a:ext cx="3044825" cy="202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77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niche representation</a:t>
            </a:r>
            <a:endParaRPr lang="en-AU" dirty="0"/>
          </a:p>
        </p:txBody>
      </p:sp>
      <p:pic>
        <p:nvPicPr>
          <p:cNvPr id="1026" name="Picture 2"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7" t="1045" r="1561" b="2736"/>
          <a:stretch/>
        </p:blipFill>
        <p:spPr bwMode="auto">
          <a:xfrm>
            <a:off x="352116" y="1272541"/>
            <a:ext cx="8494704" cy="3261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796815" y="2389749"/>
            <a:ext cx="2240806" cy="369332"/>
          </a:xfrm>
          <a:prstGeom prst="rect">
            <a:avLst/>
          </a:prstGeom>
          <a:noFill/>
        </p:spPr>
        <p:txBody>
          <a:bodyPr wrap="none" rtlCol="0">
            <a:spAutoFit/>
          </a:bodyPr>
          <a:lstStyle/>
          <a:p>
            <a:r>
              <a:rPr lang="en-AU" dirty="0" smtClean="0"/>
              <a:t>Percent of species (%)</a:t>
            </a:r>
            <a:endParaRPr lang="en-AU" dirty="0"/>
          </a:p>
        </p:txBody>
      </p:sp>
      <p:sp>
        <p:nvSpPr>
          <p:cNvPr id="3" name="Rectangle 2"/>
          <p:cNvSpPr/>
          <p:nvPr/>
        </p:nvSpPr>
        <p:spPr>
          <a:xfrm>
            <a:off x="3931920" y="1041009"/>
            <a:ext cx="3512820" cy="3580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033743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niche representation</a:t>
            </a:r>
            <a:endParaRPr lang="en-AU" dirty="0"/>
          </a:p>
        </p:txBody>
      </p:sp>
      <p:pic>
        <p:nvPicPr>
          <p:cNvPr id="1026" name="Picture 2"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47" t="1045" r="1561" b="2736"/>
          <a:stretch/>
        </p:blipFill>
        <p:spPr bwMode="auto">
          <a:xfrm>
            <a:off x="352116" y="1272541"/>
            <a:ext cx="8494704" cy="3261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796815" y="2389749"/>
            <a:ext cx="2240806" cy="369332"/>
          </a:xfrm>
          <a:prstGeom prst="rect">
            <a:avLst/>
          </a:prstGeom>
          <a:noFill/>
        </p:spPr>
        <p:txBody>
          <a:bodyPr wrap="none" rtlCol="0">
            <a:spAutoFit/>
          </a:bodyPr>
          <a:lstStyle/>
          <a:p>
            <a:r>
              <a:rPr lang="en-AU" dirty="0" smtClean="0"/>
              <a:t>Percent of species (%)</a:t>
            </a:r>
            <a:endParaRPr lang="en-AU" dirty="0"/>
          </a:p>
        </p:txBody>
      </p:sp>
    </p:spTree>
    <p:extLst>
      <p:ext uri="{BB962C8B-B14F-4D97-AF65-F5344CB8AC3E}">
        <p14:creationId xmlns:p14="http://schemas.microsoft.com/office/powerpoint/2010/main" val="1779830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Reserve Selection</a:t>
            </a:r>
            <a:endParaRPr lang="en-AU"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C:\Users\jhanson\Documents\GitHub\realized-niche-conservation\code\rmarkdown\slides_files\figure-latex\unnamed-chunk-6-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05" r="3125"/>
          <a:stretch/>
        </p:blipFill>
        <p:spPr bwMode="auto">
          <a:xfrm>
            <a:off x="495299" y="91672"/>
            <a:ext cx="8115301" cy="484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441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Species missing from protected areas</a:t>
            </a:r>
            <a:endParaRPr lang="en-AU" dirty="0"/>
          </a:p>
        </p:txBody>
      </p:sp>
      <p:sp>
        <p:nvSpPr>
          <p:cNvPr id="3" name="Content Placeholder 2"/>
          <p:cNvSpPr>
            <a:spLocks noGrp="1"/>
          </p:cNvSpPr>
          <p:nvPr>
            <p:ph idx="1"/>
          </p:nvPr>
        </p:nvSpPr>
        <p:spPr/>
        <p:txBody>
          <a:bodyPr/>
          <a:lstStyle/>
          <a:p>
            <a:endParaRPr lang="en-AU"/>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77925"/>
            <a:ext cx="8813238" cy="360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280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variation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742"/>
          <a:stretch/>
        </p:blipFill>
        <p:spPr bwMode="auto">
          <a:xfrm>
            <a:off x="228599" y="1428750"/>
            <a:ext cx="8716939" cy="285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9963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volume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96"/>
          <a:stretch/>
        </p:blipFill>
        <p:spPr bwMode="auto">
          <a:xfrm>
            <a:off x="152399" y="1352550"/>
            <a:ext cx="8894539" cy="299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049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conservation of niches</a:t>
            </a:r>
            <a:endParaRPr lang="en-AU" dirty="0"/>
          </a:p>
        </p:txBody>
      </p:sp>
      <p:sp>
        <p:nvSpPr>
          <p:cNvPr id="3" name="Content Placeholder 2"/>
          <p:cNvSpPr>
            <a:spLocks noGrp="1"/>
          </p:cNvSpPr>
          <p:nvPr>
            <p:ph idx="1"/>
          </p:nvPr>
        </p:nvSpPr>
        <p:spPr>
          <a:xfrm>
            <a:off x="457200" y="1200151"/>
            <a:ext cx="5444836" cy="3394472"/>
          </a:xfrm>
        </p:spPr>
        <p:txBody>
          <a:bodyPr>
            <a:normAutofit lnSpcReduction="10000"/>
          </a:bodyPr>
          <a:lstStyle/>
          <a:p>
            <a:r>
              <a:rPr lang="en-AU" sz="3600" dirty="0" smtClean="0"/>
              <a:t>Geographic measures alone aren’t good enough</a:t>
            </a:r>
          </a:p>
          <a:p>
            <a:endParaRPr lang="en-AU" sz="3600" dirty="0" smtClean="0"/>
          </a:p>
          <a:p>
            <a:r>
              <a:rPr lang="en-AU" sz="3600" dirty="0" smtClean="0"/>
              <a:t>Protected areas tend to be scattered across species’ niches</a:t>
            </a:r>
            <a:endParaRPr lang="en-AU" sz="3600" dirty="0"/>
          </a:p>
        </p:txBody>
      </p:sp>
      <p:pic>
        <p:nvPicPr>
          <p:cNvPr id="13314"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6673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p:txBody>
          <a:bodyPr>
            <a:normAutofit/>
          </a:bodyPr>
          <a:lstStyle/>
          <a:p>
            <a:r>
              <a:rPr lang="en-AU" dirty="0" smtClean="0"/>
              <a:t>If you really want it: you need to plan for it</a:t>
            </a:r>
          </a:p>
          <a:p>
            <a:endParaRPr lang="en-AU" dirty="0" smtClean="0"/>
          </a:p>
          <a:p>
            <a:r>
              <a:rPr lang="en-AU" dirty="0" smtClean="0"/>
              <a:t>Surrogates may work – but no guarantees</a:t>
            </a:r>
          </a:p>
          <a:p>
            <a:endParaRPr lang="en-AU" dirty="0"/>
          </a:p>
          <a:p>
            <a:r>
              <a:rPr lang="en-AU" dirty="0" smtClean="0"/>
              <a:t>Plug the gaps!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6" name="Oval 5"/>
          <p:cNvSpPr/>
          <p:nvPr/>
        </p:nvSpPr>
        <p:spPr>
          <a:xfrm>
            <a:off x="3747929" y="3038122"/>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6" name="Oval 5"/>
          <p:cNvSpPr/>
          <p:nvPr/>
        </p:nvSpPr>
        <p:spPr>
          <a:xfrm>
            <a:off x="3747926" y="3038121"/>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Tree>
    <p:extLst>
      <p:ext uri="{BB962C8B-B14F-4D97-AF65-F5344CB8AC3E}">
        <p14:creationId xmlns:p14="http://schemas.microsoft.com/office/powerpoint/2010/main" val="2889939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976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7678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4296</TotalTime>
  <Words>744</Words>
  <Application>Microsoft Office PowerPoint</Application>
  <PresentationFormat>On-screen Show (16:9)</PresentationFormat>
  <Paragraphs>218</Paragraphs>
  <Slides>56</Slides>
  <Notes>5</Notes>
  <HiddenSlides>1</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Conserving evolutionary processes</vt:lpstr>
      <vt:lpstr>Acknowledgements</vt:lpstr>
      <vt:lpstr>Global biodiversity crisis</vt:lpstr>
      <vt:lpstr>Protected areas</vt:lpstr>
      <vt:lpstr>Reserve Selection</vt:lpstr>
      <vt:lpstr>Reserve Selection</vt:lpstr>
      <vt:lpstr>Reserve Selection</vt:lpstr>
      <vt:lpstr>Evolutionary processes</vt:lpstr>
      <vt:lpstr>Evolutionary processes</vt:lpstr>
      <vt:lpstr>Evolutionary processes</vt:lpstr>
      <vt:lpstr>Evolutionary processes</vt:lpstr>
      <vt:lpstr>Environmental and geographic variables are effective surrogates for conservation planning</vt:lpstr>
      <vt:lpstr>27 plant species</vt:lpstr>
      <vt:lpstr>Identifying loci under selection</vt:lpstr>
      <vt:lpstr>Identifying loci under selection</vt:lpstr>
      <vt:lpstr>Identifying loci under selection</vt:lpstr>
      <vt:lpstr>Identifying loci under selection</vt:lpstr>
      <vt:lpstr>Identifying loci under selection</vt:lpstr>
      <vt:lpstr>Identifying loci under selection</vt:lpstr>
      <vt:lpstr>Identifying loci under selection</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PowerPoint Presentation</vt:lpstr>
      <vt:lpstr>Surrogate performance</vt:lpstr>
      <vt:lpstr>Is habitat suitability an effective surrogate for gene flow in conservation planning?</vt:lpstr>
      <vt:lpstr>Landscape resistance</vt:lpstr>
      <vt:lpstr>Reserve selection</vt:lpstr>
      <vt:lpstr>Reserve selection</vt:lpstr>
      <vt:lpstr>Solution performance</vt:lpstr>
      <vt:lpstr>Solution performance</vt:lpstr>
      <vt:lpstr>Data</vt:lpstr>
      <vt:lpstr>Habitat suitability models</vt:lpstr>
      <vt:lpstr>Landscape resistance</vt:lpstr>
      <vt:lpstr>Calibration</vt:lpstr>
      <vt:lpstr>Calibration</vt:lpstr>
      <vt:lpstr>Effective for some species?</vt:lpstr>
      <vt:lpstr>Habitat as a surrogate for gene flow </vt:lpstr>
      <vt:lpstr>Global conservation of realized niches</vt:lpstr>
      <vt:lpstr>Niche representation metrics</vt:lpstr>
      <vt:lpstr>Niche representation metrics</vt:lpstr>
      <vt:lpstr>Niche representation metrics</vt:lpstr>
      <vt:lpstr>Global niche representation</vt:lpstr>
      <vt:lpstr>Global niche representation</vt:lpstr>
      <vt:lpstr>PowerPoint Presentation</vt:lpstr>
      <vt:lpstr>Species missing from protected areas</vt:lpstr>
      <vt:lpstr>Niche variation benefit</vt:lpstr>
      <vt:lpstr>Niche volume benefit</vt:lpstr>
      <vt:lpstr>Global conservation of niches</vt:lpstr>
      <vt:lpstr>Take home messages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112</cp:revision>
  <dcterms:created xsi:type="dcterms:W3CDTF">2006-08-16T00:00:00Z</dcterms:created>
  <dcterms:modified xsi:type="dcterms:W3CDTF">2017-07-05T00:47:36Z</dcterms:modified>
</cp:coreProperties>
</file>